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275" r:id="rId11"/>
    <p:sldId id="312" r:id="rId12"/>
    <p:sldId id="276" r:id="rId13"/>
    <p:sldId id="313" r:id="rId14"/>
    <p:sldId id="298" r:id="rId15"/>
    <p:sldId id="299" r:id="rId16"/>
    <p:sldId id="308" r:id="rId17"/>
    <p:sldId id="305" r:id="rId18"/>
    <p:sldId id="304" r:id="rId19"/>
    <p:sldId id="303" r:id="rId20"/>
    <p:sldId id="307" r:id="rId21"/>
    <p:sldId id="306" r:id="rId22"/>
    <p:sldId id="29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cat>
            <c:strRef>
              <c:f>'структурак налог.и ненал. 2022'!$A$1:$A$9</c:f>
              <c:strCache>
                <c:ptCount val="9"/>
                <c:pt idx="0">
                  <c:v>Налог на доходы физических лиц - 1 108,6 т.р.</c:v>
                </c:pt>
                <c:pt idx="1">
                  <c:v>Акцизы по подакцизным товарам (продукции), производимым на территории Российской Федерации  - 690,7 т.р.
</c:v>
                </c:pt>
                <c:pt idx="2">
                  <c:v>Налог на совокупный доход - 161,3 т.р.</c:v>
                </c:pt>
                <c:pt idx="3">
                  <c:v>Налог на имущество физических лиц  - 56,2 т.р.</c:v>
                </c:pt>
                <c:pt idx="4">
                  <c:v>Земельный налог - 142,9 т.р.</c:v>
                </c:pt>
                <c:pt idx="5">
                  <c:v>Госпошлина - 8,2 т.р.</c:v>
                </c:pt>
                <c:pt idx="6">
                  <c:v>Доходы от использования имущества, находящегося в государственной и муниципальной собственности - 1 376,8 т.р.</c:v>
                </c:pt>
                <c:pt idx="7">
                  <c:v>Прочие доходы - 472,1 т.р.</c:v>
                </c:pt>
                <c:pt idx="8">
                  <c:v>Безвозмездные поступления - 41 786,6 т.р.</c:v>
                </c:pt>
              </c:strCache>
            </c:strRef>
          </c:cat>
          <c:val>
            <c:numRef>
              <c:f>'структурак налог.и ненал. 2022'!$B$1:$B$9</c:f>
              <c:numCache>
                <c:formatCode>General</c:formatCode>
                <c:ptCount val="9"/>
                <c:pt idx="0">
                  <c:v>1108.5999999999999</c:v>
                </c:pt>
                <c:pt idx="1">
                  <c:v>690.7</c:v>
                </c:pt>
                <c:pt idx="2">
                  <c:v>161.30000000000001</c:v>
                </c:pt>
                <c:pt idx="3">
                  <c:v>56.2</c:v>
                </c:pt>
                <c:pt idx="4" formatCode="0.0">
                  <c:v>142.9</c:v>
                </c:pt>
                <c:pt idx="5">
                  <c:v>8.2000000000000011</c:v>
                </c:pt>
                <c:pt idx="6" formatCode="0.0">
                  <c:v>1376.8</c:v>
                </c:pt>
                <c:pt idx="7" formatCode="0.0">
                  <c:v>472.1</c:v>
                </c:pt>
                <c:pt idx="8" formatCode="0.0">
                  <c:v>41786.6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678127734033265"/>
          <c:y val="0"/>
          <c:w val="0.33488538932633433"/>
          <c:h val="0.96873564076352026"/>
        </c:manualLayout>
      </c:layout>
    </c:legend>
    <c:plotVisOnly val="1"/>
    <c:dispBlanksAs val="zero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 расходов 2022'!$A$1:$A$9</c:f>
              <c:strCache>
                <c:ptCount val="9"/>
                <c:pt idx="0">
                  <c:v>Общегосударственные вопросы -   20 021,1 тыс.рублей</c:v>
                </c:pt>
                <c:pt idx="1">
                  <c:v>Национальная оборона -                 175,5  тыс.рублей</c:v>
                </c:pt>
                <c:pt idx="2">
                  <c:v>Национальная безопасность и правоохранительная деятельность -                                1 034,0  тыс.рублей</c:v>
                </c:pt>
                <c:pt idx="3">
                  <c:v>Национальная экономика-                             2 295,1 тыс. руб.</c:v>
                </c:pt>
                <c:pt idx="4">
                  <c:v>Жилищно - коммунальное хозяйство - 17 578,0 тыс.рублей</c:v>
                </c:pt>
                <c:pt idx="5">
                  <c:v>Образование - 92,7 тыс.рублей</c:v>
                </c:pt>
                <c:pt idx="6">
                  <c:v>Культура - 425,1 тыс. руб.</c:v>
                </c:pt>
                <c:pt idx="7">
                  <c:v>Социальная политика -4149,0  тыс.рублей</c:v>
                </c:pt>
                <c:pt idx="8">
                  <c:v>Физическая культура и спорт - 32,9 тыс. руб.</c:v>
                </c:pt>
              </c:strCache>
            </c:strRef>
          </c:cat>
          <c:val>
            <c:numRef>
              <c:f>'структура расходов 2022'!$B$1:$B$9</c:f>
              <c:numCache>
                <c:formatCode>0.0</c:formatCode>
                <c:ptCount val="9"/>
                <c:pt idx="0">
                  <c:v>20021.099999999995</c:v>
                </c:pt>
                <c:pt idx="1">
                  <c:v>175.5</c:v>
                </c:pt>
                <c:pt idx="2" formatCode="0.00">
                  <c:v>1034</c:v>
                </c:pt>
                <c:pt idx="3">
                  <c:v>2295.1</c:v>
                </c:pt>
                <c:pt idx="4">
                  <c:v>17578</c:v>
                </c:pt>
                <c:pt idx="5">
                  <c:v>92.7</c:v>
                </c:pt>
                <c:pt idx="6">
                  <c:v>425.1</c:v>
                </c:pt>
                <c:pt idx="7">
                  <c:v>4149</c:v>
                </c:pt>
                <c:pt idx="8">
                  <c:v>32.9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113615485564292"/>
          <c:y val="1.3047948073394223E-2"/>
          <c:w val="0.33053051181102366"/>
          <c:h val="0.98695205192660551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</c:chart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44011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РЕШЕНИЯ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_______ 202____ №______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2023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861048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ДОХОДЫ МЕСТНОГО БЮДЖЕТА (тыс.руб.)</a:t>
            </a:r>
            <a:endParaRPr lang="ru-RU" sz="2000" dirty="0"/>
          </a:p>
        </p:txBody>
      </p:sp>
      <p:graphicFrame>
        <p:nvGraphicFramePr>
          <p:cNvPr id="6" name="Group 3474"/>
          <p:cNvGraphicFramePr>
            <a:graphicFrameLocks/>
          </p:cNvGraphicFramePr>
          <p:nvPr/>
        </p:nvGraphicFramePr>
        <p:xfrm>
          <a:off x="-1" y="1412790"/>
          <a:ext cx="9144001" cy="642628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826561"/>
                <a:gridCol w="1532266"/>
                <a:gridCol w="1392587"/>
                <a:gridCol w="1392587"/>
              </a:tblGrid>
              <a:tr h="66495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2023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605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4 165,9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3 886,3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4 016,8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1 079,5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1 108,6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0151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690,7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3028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 сдачи в аренду имущества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710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 в т.ч. коммерческий и социальный наем жилья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557,3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1 022,3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605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56 574,6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41 786,6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13 014,0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5 344,4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7 084,9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14 276,6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394,2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39 986,7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50 701,7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36 048,0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60 461,2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45 803,4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 ДОХОДОВ  МЕСТНОГО БЮДЖЕТА НА 2023 ГОД  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0" y="1340768"/>
          <a:ext cx="9144000" cy="5412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 </a:t>
            </a:r>
            <a:br>
              <a:rPr lang="ru-RU" sz="2000" dirty="0" smtClean="0"/>
            </a:br>
            <a:r>
              <a:rPr lang="ru-RU" sz="2000" dirty="0" smtClean="0"/>
              <a:t>по подразделам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397000"/>
          <a:ext cx="9144000" cy="571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6"/>
                <a:gridCol w="1584175"/>
                <a:gridCol w="1584175"/>
                <a:gridCol w="1907704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2 982,5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3 688,2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3 189,6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1 034,0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12 536,7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2 295,1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52 500,1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21 601,1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17 578,0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425,1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4 075,7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57606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/>
              <a:t>СТРУКТУРА РАСХОДОВ МЕСТНОГО БЮДЖЕТА  НА 2023 ГОД</a:t>
            </a:r>
            <a:endParaRPr lang="ru-RU" sz="2000" b="1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733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57"/>
                <a:gridCol w="1512924"/>
                <a:gridCol w="1699016"/>
                <a:gridCol w="1898901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2982,5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3688,2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3189,6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11 362,1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12 855,9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12 994,7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выборов главы и представительных органов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2 227,7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2 873,6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2 786,1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8964488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953"/>
                <a:gridCol w="1522474"/>
                <a:gridCol w="1522474"/>
                <a:gridCol w="147958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3" y="1268759"/>
          <a:ext cx="8928992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0952"/>
                <a:gridCol w="1262866"/>
                <a:gridCol w="1706053"/>
                <a:gridCol w="1909121"/>
              </a:tblGrid>
              <a:tr h="139808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03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031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 (МБ)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80586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2317,7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820,3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5" y="1124743"/>
          <a:ext cx="8856982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7029"/>
                <a:gridCol w="1425578"/>
                <a:gridCol w="1501902"/>
                <a:gridCol w="1882473"/>
              </a:tblGrid>
              <a:tr h="76745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436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3 399,9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12 536,7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2 295,1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9912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2 040,2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2 026,1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779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21088"/>
            <a:ext cx="8856984" cy="263691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" y="1052735"/>
          <a:ext cx="9143998" cy="325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5386"/>
                <a:gridCol w="1452404"/>
                <a:gridCol w="1699452"/>
                <a:gridCol w="2026756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9 935,2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7 320,1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6 674,3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7 380,6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7 383,1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8 535,8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3 970,8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2 532,0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20 189,4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314,5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342,8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-252536" y="3789040"/>
            <a:ext cx="9144000" cy="30689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Культура.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8" cy="3240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6"/>
                <a:gridCol w="1293276"/>
                <a:gridCol w="1747135"/>
                <a:gridCol w="1955091"/>
              </a:tblGrid>
              <a:tr h="7997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92,7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425,1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1915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4 149,0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313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4509120"/>
            <a:ext cx="273630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2411760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821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850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2773"/>
                <a:gridCol w="1432794"/>
                <a:gridCol w="1264230"/>
                <a:gridCol w="1854203"/>
              </a:tblGrid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653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412776"/>
          <a:ext cx="9143998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6"/>
                <a:gridCol w="1293276"/>
                <a:gridCol w="1747135"/>
                <a:gridCol w="1955091"/>
              </a:tblGrid>
              <a:tr h="148021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4597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7826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Сельского поселения  «ТЕЛЬВИСОЧНЫЙ СЕЛЬСОВЕТ» ЗР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3" y="1628800"/>
          <a:ext cx="878497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7831"/>
                <a:gridCol w="1194815"/>
                <a:gridCol w="1236164"/>
                <a:gridCol w="123616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«Молодежь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5 836,6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106,0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3170099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Публичные слушания по обсуждению проекта местного бюджета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2023 год состоятся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ноября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2022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17:00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  в здании Администрации Сельского поселения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сельсовет»  Заполярного района  Ненецкого автономного округа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«О местном бюджете на 2023 год»  размещен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Решения по бюджету – Решения  по бюджету 2023 - Проект решения «О местном бюджете на 2023 год» (презентация)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2023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052734"/>
          <a:ext cx="9144000" cy="58147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85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835/865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820/850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821/850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821/850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821/850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821/850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24746"/>
          <a:ext cx="9144000" cy="59984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1080120"/>
                <a:gridCol w="864096"/>
                <a:gridCol w="936104"/>
                <a:gridCol w="1152128"/>
                <a:gridCol w="1152128"/>
                <a:gridCol w="1115616"/>
              </a:tblGrid>
              <a:tr h="7830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 оценка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11904,6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13991,2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13991,2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13991,2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13991,2</a:t>
                      </a: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собственности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3 818,6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8 535,8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3 970,8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2 532,0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2 566,6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2 732,1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7"/>
          <p:cNvSpPr txBox="1">
            <a:spLocks/>
          </p:cNvSpPr>
          <p:nvPr/>
        </p:nvSpPr>
        <p:spPr>
          <a:xfrm>
            <a:off x="457200" y="764704"/>
            <a:ext cx="8305800" cy="28803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96752"/>
          <a:ext cx="9144000" cy="56767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8588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 оценка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1574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56464,5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69281,9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-12817,4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30 338,1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4 082,0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-970,5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45 803,4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458 03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37 755,5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37 755,5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38 438,6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38 438,6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6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60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2023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571222"/>
            <a:ext cx="7272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недоимки, (изменение к уровню предшествующего года)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исполнение бюджетных назначений по налоговым и неналоговым доходам на соответствующий финансовый год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неэффективных налоговых льгот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-увеличение налоговой базы по земельному налогу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налоговой базы по местным налогам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Необходимо продолжить работу по выявлению обособленных организаций, осуществляющих деятельность на территории Сельского поселения и зарегистрированных за его пределами и принятию мер по постановке их на  налоговый учет.</a:t>
            </a:r>
          </a:p>
          <a:p>
            <a:endParaRPr lang="ru-RU" sz="1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2023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45283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и осуществление бюджетных расходов с учетом возможностей доходной базы местного бюджета без привлечения заемных средств;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-планирование бюджетных ассигнований исходя из необходимости безусловного исполнения действующих расходных обязательств и сокращения неэффективных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-привлечение средств вышестоящих бюджетов на решение вопросов местного значения в целях сокращения нагрузки на местный бюджет;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-сравнительной оценки эффективности реализации муниципальных программ;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-финансирование приоритетных направлений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-недопущение кредиторской задолженности по заработной плате, социальным выплатам в рамках исполнения публичных обязательств;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 должно осуществляться путем: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структуры штатной численности;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эффективности использования имущества, находящегося в оперативном управлении муниципальных предприятий;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муниципальных закупок;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прозрачности бюджета и бюджетного процесса. Необходимо систематическое размещение на официальном сайте Администрации Сельского поселения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сельсовет» ЗР НАО открытых данных, включая «Бюджет для граждан». Это даст возможность в открытой форме информировать население о направлениях расходования бюджетных средств, об эффективности расходов и целевом использовании.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412779"/>
          <a:ext cx="9036496" cy="5445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4310"/>
                <a:gridCol w="1707874"/>
                <a:gridCol w="1779035"/>
                <a:gridCol w="1885277"/>
              </a:tblGrid>
              <a:tr h="1573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892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78 544,1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60 461,2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45 803,4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4 165,9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3 886,6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4 016,8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74 378,2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56 574,6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786,6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77 666,3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61 627,1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45 803,4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877,8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- 1 165,9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объемах муниципального долга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1" y="1484783"/>
          <a:ext cx="9144002" cy="3953370"/>
        </p:xfrm>
        <a:graphic>
          <a:graphicData uri="http://schemas.openxmlformats.org/drawingml/2006/table">
            <a:tbl>
              <a:tblPr/>
              <a:tblGrid>
                <a:gridCol w="2055028"/>
                <a:gridCol w="885244"/>
                <a:gridCol w="1039810"/>
                <a:gridCol w="1039810"/>
                <a:gridCol w="1152222"/>
                <a:gridCol w="969552"/>
                <a:gridCol w="959014"/>
                <a:gridCol w="1043322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Долговые обязательства</a:t>
                      </a: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привлечению за  2023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погашению  за  2023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обслуживание долга  в 2023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104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коммерческих банков и иных кредитных организаций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1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ценные бумаги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гарантии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3246</TotalTime>
  <Words>1956</Words>
  <Application>Microsoft Office PowerPoint</Application>
  <PresentationFormat>Экран (4:3)</PresentationFormat>
  <Paragraphs>773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Основные направления налоговой политики  на 2023 год</vt:lpstr>
      <vt:lpstr>Основные направления бюджетной политики  на 2023 год</vt:lpstr>
      <vt:lpstr>ОСНОВНЫЕ ХАРАКТЕРИСТИКИ МЕСТНОГО БЮДЖЕТА</vt:lpstr>
      <vt:lpstr>Сведения об объемах муниципального долга</vt:lpstr>
      <vt:lpstr>ДОХОДЫ МЕСТНОГО БЮДЖЕТА (тыс.руб.)</vt:lpstr>
      <vt:lpstr>СТРУКТУРА  ДОХОДОВ  МЕСТНОГО БЮДЖЕТА НА 2023 ГОД   </vt:lpstr>
      <vt:lpstr>ДИНАМИКА СТРУКТУРЫ РАСХОДОВ МЕСТНОГО БЮДЖЕТА  по подразделам </vt:lpstr>
      <vt:lpstr> СТРУКТУРА РАСХОДОВ МЕСТНОГО БЮДЖЕТА  НА 2023 ГОД</vt:lpstr>
      <vt:lpstr>Слайд 14</vt:lpstr>
      <vt:lpstr>Слайд 15</vt:lpstr>
      <vt:lpstr>Слайд 16</vt:lpstr>
      <vt:lpstr>Слайд 17</vt:lpstr>
      <vt:lpstr>Слайд 18</vt:lpstr>
      <vt:lpstr>Слайд 19</vt:lpstr>
      <vt:lpstr>МЕЖБЮДЖЕТНЫЕ ТРАНСФЕРТЫ   Муниципальному району « «ЗАПОЛЯРНЫЙ РАЙОН»  тыс.руб.</vt:lpstr>
      <vt:lpstr>Слайд 21</vt:lpstr>
      <vt:lpstr>МУНИЦИПАЛЬНЫЕ ПРОГРАММЫ  Сельского поселения  «ТЕЛЬВИСОЧНЫЙ СЕЛЬСОВЕТ» ЗР НАО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518</cp:revision>
  <dcterms:created xsi:type="dcterms:W3CDTF">2016-06-20T09:05:39Z</dcterms:created>
  <dcterms:modified xsi:type="dcterms:W3CDTF">2022-11-16T06:47:43Z</dcterms:modified>
</cp:coreProperties>
</file>